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79" r:id="rId4"/>
    <p:sldId id="280" r:id="rId5"/>
    <p:sldId id="283" r:id="rId6"/>
    <p:sldId id="281" r:id="rId7"/>
    <p:sldId id="276" r:id="rId8"/>
    <p:sldId id="262" r:id="rId9"/>
    <p:sldId id="263" r:id="rId10"/>
    <p:sldId id="264" r:id="rId11"/>
    <p:sldId id="282" r:id="rId12"/>
    <p:sldId id="267" r:id="rId13"/>
    <p:sldId id="269" r:id="rId14"/>
    <p:sldId id="265" r:id="rId15"/>
    <p:sldId id="275" r:id="rId16"/>
    <p:sldId id="28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85" autoAdjust="0"/>
  </p:normalViewPr>
  <p:slideViewPr>
    <p:cSldViewPr snapToGrid="0">
      <p:cViewPr varScale="1">
        <p:scale>
          <a:sx n="82" d="100"/>
          <a:sy n="82" d="100"/>
        </p:scale>
        <p:origin x="11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8E840-85F0-4A76-BDFF-489869EF679A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BBAF4-9BA9-4F32-B713-32DC64367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30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 am also doing research for academic credit with Professor Frank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Dellaert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zh-CN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My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current project is investigating how detecting vertical lines in images can be used to improve the performance of 3D reconstruction algorithms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BBAF4-9BA9-4F32-B713-32DC64367D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377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BBAF4-9BA9-4F32-B713-32DC64367D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8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CAA16-3ACE-4804-A8BF-B3B234E8F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EEEB3D-E176-4626-8733-047FDA061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C0F863-71BE-47E4-BA55-088942BE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B5D3EA-C9C1-4077-875D-D6FE97A1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DAF5F1-23AB-43DF-B20C-22D52EF2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66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109E9-CEF0-43E7-A0DA-C8459D64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1AC17F-1295-428E-A968-2EB15A3DF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CF9F57-F71B-47F3-BCB5-5D8B148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7ACF5D-EAB7-4AD0-9E91-08A43CAFA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B56F27-433F-49BD-9405-40F0C1E5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66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67C083-BA88-4BB6-821E-8A15FF205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CEE0A6-F504-439F-ACDE-D703F57FA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E30CF3-BC0A-45E5-B04D-E21E7DEEC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ABF95B-8227-4811-808C-7E74F2D1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6FD5EC-F6BB-4EEF-924A-0FAB739D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1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B1084-411F-4572-9AB3-31FFB053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6D41C-2BCD-4DA3-A6C7-EADF45DD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014D40-32D3-4066-B952-E8F64971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6AFC3-04E7-4DFB-90A1-514FFF9B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0C559C-B756-43A4-9113-3D5C9D76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81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FC248-ACDC-4381-8743-D9BE31E3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0D57A6-2F77-49B8-8CE8-D118F35AF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634BA8-22FB-492F-9CAD-C7DE66A4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5BCC2C-6794-4A69-B3EA-3AA6EB2E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39D13C-54E1-423D-886F-033CBBCC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42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46F5B-7896-43BE-8750-9EC2B03F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9EE772-C1F2-4FE9-B319-098501B20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F3C68E-901D-4ACC-B207-1FC6E8894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8B4437-150D-410F-998C-FE4B2276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EDDFBB-81AC-4EFD-A7A1-6E66E03C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6AABFD-BD01-47E6-BD04-A4195B40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32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5C377-0E59-40DF-BFA9-3BDF2FCD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7CC1BA-E198-4EFF-AD1B-866EFF915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550760-60F4-4A1E-A63C-1081F1BBE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7B8F74-910A-4EB0-A1C2-200DA1CD9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3A7652-C745-4E50-B8AB-73E633BE5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8420B1-4CBB-427D-8B61-82C43C4D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2B1121-886E-442F-B32F-0F7A4DA6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DF8F52-B055-477B-A025-B66CC57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53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73B5-1C77-4BDE-A083-74A8B542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212022-CD52-4ED3-8DBC-E7E023A48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79DBE6-2FAB-49DB-86CB-2DE7C37A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CD4D6E-AF17-40FF-A35E-68A3A205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90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8EF716-40AE-42A3-8A74-77678F56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7FA5B2-81B0-4334-8C32-4A465D98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C13A49-06C0-4319-B96A-419B7247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8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12173-75E2-4264-A3AA-55E9EC56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3239C-C3E7-404E-B9E5-D7C2D70EE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61B44E-27D2-4430-978F-FDF66ACA3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1C8C55-D9CD-4919-890B-67CCF634B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23C91E-2606-4280-911B-D8578F12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6E35A8-FBA8-4F26-9220-AB45DA65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45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09F36-08EB-4696-8D74-21085D55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F9E2C7-1D7A-4A15-ACFA-ECBA4D7297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45171D-6F8B-4B0D-813D-3A3290581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276DFB-01FF-46C0-813F-850424E5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E8E991-3848-4615-B20C-BC989692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E3FBA6-4A62-49CE-AABC-94099078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47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542DEC-AD0D-4F51-A101-A2B50861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323DC9-5B4F-4EB2-BC99-FB2CC9ED4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321264-CC00-4690-AAF0-E101D4694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9064F-6E70-4F8D-AF04-AA409F65D7E9}" type="datetimeFigureOut">
              <a:rPr lang="zh-CN" altLang="en-US" smtClean="0"/>
              <a:t>2023/1/11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2C55ED-268E-4C1B-B6FD-1A366FC38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F7FEDC-BD81-41B1-8B31-1400A168D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3297F-A69D-49D1-8D40-39EDBFFA8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1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04732031300087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E67ACE-D7F7-489E-A08E-CB501942A709}"/>
              </a:ext>
            </a:extLst>
          </p:cNvPr>
          <p:cNvSpPr txBox="1"/>
          <p:nvPr/>
        </p:nvSpPr>
        <p:spPr>
          <a:xfrm>
            <a:off x="1293707" y="1097280"/>
            <a:ext cx="9218506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 Institute of Technology (2021-2023)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M.S. in Robotics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GPA:4.0/4.0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Courses: Computer Vision(4.0); Computer Graphics(4.0); Artificial Intelligence(4.0); Intro to Robotics Research(4.0);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Zhejiang University (2017-2021)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Bachelor of Engineering, Control Science and Engineering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Specialty: Robotics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GPA:3.84/4.0</a:t>
            </a:r>
            <a:endParaRPr lang="en-US" altLang="zh-CN" sz="2400" b="1" i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WORK EXPERIENCE: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Graduate Teaching Assistant in Georgia Tech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Intro to Perception and Robotics (Summer 2022), Artificial Intelligence (Fall 2022), 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which includes content of search, Game AI, Bayesian Network, deep learning, and Robotics algorithm like RRT, and </a:t>
            </a:r>
            <a:r>
              <a:rPr lang="en-US" altLang="zh-CN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PoseSlam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with ICP.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Course Projects Development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Develop and contribute to the course projects repository, auto-grader configuration.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Office Hours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Hold weekly office hours and answering questions online.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b="1" i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66CDD9-12F6-4198-8CE5-4FAB5A922C5F}"/>
              </a:ext>
            </a:extLst>
          </p:cNvPr>
          <p:cNvSpPr txBox="1"/>
          <p:nvPr/>
        </p:nvSpPr>
        <p:spPr>
          <a:xfrm>
            <a:off x="667173" y="484292"/>
            <a:ext cx="8537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Zhaodong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Yang’s Resume</a:t>
            </a:r>
          </a:p>
        </p:txBody>
      </p:sp>
    </p:spTree>
    <p:extLst>
      <p:ext uri="{BB962C8B-B14F-4D97-AF65-F5344CB8AC3E}">
        <p14:creationId xmlns:p14="http://schemas.microsoft.com/office/powerpoint/2010/main" val="313987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7017376-4E5B-4C4B-B191-1A1119CC49C4}"/>
              </a:ext>
            </a:extLst>
          </p:cNvPr>
          <p:cNvSpPr txBox="1"/>
          <p:nvPr/>
        </p:nvSpPr>
        <p:spPr>
          <a:xfrm>
            <a:off x="596054" y="969189"/>
            <a:ext cx="10532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1"/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GTSFM is an End-to-end SFM framework, developed by Prof. Frank </a:t>
            </a:r>
            <a:r>
              <a:rPr lang="en-US" altLang="zh-CN" sz="16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Dellaert</a:t>
            </a: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and his students</a:t>
            </a:r>
          </a:p>
          <a:p>
            <a:pPr marL="342900" indent="-342900" latinLnBrk="1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Vertical Line Detection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Detect vertical lines in an image using EM and Bayesian Inference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latinLnBrk="1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2D Localization and Mapping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Implement a linear algorithm which could recover 2D robot poses and landmark positions with bearing-only measurements</a:t>
            </a:r>
            <a:endParaRPr lang="en-US" altLang="zh-CN" sz="16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latinLnBrk="1">
              <a:buFont typeface="Wingdings" panose="05000000000000000000" pitchFamily="2" charset="2"/>
              <a:buChar char=""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Currently working on line instance segmentation and line correspondence</a:t>
            </a:r>
            <a:endParaRPr lang="zh-CN" altLang="en-US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383C3D-E8E4-6FB1-DD93-203355A5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55" y="2230428"/>
            <a:ext cx="8869013" cy="40391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EE65CEB-4D39-0788-8046-11E8E2894634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2021 Dec. – Now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A8E779-FF0A-D8E8-4824-F953EA75E8CB}"/>
              </a:ext>
            </a:extLst>
          </p:cNvPr>
          <p:cNvSpPr txBox="1"/>
          <p:nvPr/>
        </p:nvSpPr>
        <p:spPr>
          <a:xfrm>
            <a:off x="596054" y="338667"/>
            <a:ext cx="5858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GTSFM 3D Reconstruction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 descr="图标&#10;&#10;描述已自动生成">
            <a:extLst>
              <a:ext uri="{FF2B5EF4-FFF2-40B4-BE49-F238E27FC236}">
                <a16:creationId xmlns:a16="http://schemas.microsoft.com/office/drawing/2014/main" id="{8C34A405-05CD-FE2D-C864-5679B348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901" y="3624508"/>
            <a:ext cx="717126" cy="717126"/>
          </a:xfrm>
          <a:prstGeom prst="rect">
            <a:avLst/>
          </a:prstGeom>
        </p:spPr>
      </p:pic>
      <p:sp>
        <p:nvSpPr>
          <p:cNvPr id="21" name="梯形 20">
            <a:extLst>
              <a:ext uri="{FF2B5EF4-FFF2-40B4-BE49-F238E27FC236}">
                <a16:creationId xmlns:a16="http://schemas.microsoft.com/office/drawing/2014/main" id="{83563866-EBC8-DD07-3108-0EC8882FE946}"/>
              </a:ext>
            </a:extLst>
          </p:cNvPr>
          <p:cNvSpPr/>
          <p:nvPr/>
        </p:nvSpPr>
        <p:spPr>
          <a:xfrm>
            <a:off x="9536854" y="4443307"/>
            <a:ext cx="2485814" cy="995680"/>
          </a:xfrm>
          <a:prstGeom prst="trapezoid">
            <a:avLst>
              <a:gd name="adj" fmla="val 7480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670E3C3-8AC9-98AB-CE8A-AFD22E302EB6}"/>
              </a:ext>
            </a:extLst>
          </p:cNvPr>
          <p:cNvCxnSpPr/>
          <p:nvPr/>
        </p:nvCxnSpPr>
        <p:spPr>
          <a:xfrm flipV="1">
            <a:off x="9855200" y="3874347"/>
            <a:ext cx="0" cy="136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09F85F8B-EBA4-B3CC-4934-92D9091B38AA}"/>
              </a:ext>
            </a:extLst>
          </p:cNvPr>
          <p:cNvSpPr/>
          <p:nvPr/>
        </p:nvSpPr>
        <p:spPr>
          <a:xfrm flipV="1">
            <a:off x="9807786" y="5235787"/>
            <a:ext cx="94827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A138BBC-F0B2-BB1C-A51A-8DE0A395E108}"/>
              </a:ext>
            </a:extLst>
          </p:cNvPr>
          <p:cNvCxnSpPr/>
          <p:nvPr/>
        </p:nvCxnSpPr>
        <p:spPr>
          <a:xfrm flipV="1">
            <a:off x="10380133" y="3455248"/>
            <a:ext cx="0" cy="136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1675F335-9586-38B6-0150-99C017CE3AD7}"/>
              </a:ext>
            </a:extLst>
          </p:cNvPr>
          <p:cNvSpPr/>
          <p:nvPr/>
        </p:nvSpPr>
        <p:spPr>
          <a:xfrm flipV="1">
            <a:off x="10332719" y="4816688"/>
            <a:ext cx="94827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AE7FA07-3FF2-74CE-EBE4-B7EDC8AFAABC}"/>
              </a:ext>
            </a:extLst>
          </p:cNvPr>
          <p:cNvCxnSpPr/>
          <p:nvPr/>
        </p:nvCxnSpPr>
        <p:spPr>
          <a:xfrm flipV="1">
            <a:off x="10712026" y="3624508"/>
            <a:ext cx="0" cy="136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2C8A5F12-9C79-979A-09BD-10E1C3E821CC}"/>
              </a:ext>
            </a:extLst>
          </p:cNvPr>
          <p:cNvSpPr/>
          <p:nvPr/>
        </p:nvSpPr>
        <p:spPr>
          <a:xfrm flipV="1">
            <a:off x="10664612" y="4985948"/>
            <a:ext cx="94827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7A90301-3B81-F9F0-474F-87DDB918D5E7}"/>
              </a:ext>
            </a:extLst>
          </p:cNvPr>
          <p:cNvCxnSpPr/>
          <p:nvPr/>
        </p:nvCxnSpPr>
        <p:spPr>
          <a:xfrm flipV="1">
            <a:off x="11043921" y="3245698"/>
            <a:ext cx="0" cy="136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01652F3B-C7F3-A629-3089-22A261B3BA2E}"/>
              </a:ext>
            </a:extLst>
          </p:cNvPr>
          <p:cNvSpPr/>
          <p:nvPr/>
        </p:nvSpPr>
        <p:spPr>
          <a:xfrm flipV="1">
            <a:off x="10996507" y="4607138"/>
            <a:ext cx="94827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B59F7FC-611E-36FF-93A5-9ECDF405E1ED}"/>
              </a:ext>
            </a:extLst>
          </p:cNvPr>
          <p:cNvCxnSpPr/>
          <p:nvPr/>
        </p:nvCxnSpPr>
        <p:spPr>
          <a:xfrm flipV="1">
            <a:off x="11418798" y="3455248"/>
            <a:ext cx="0" cy="136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1447349D-948E-5CF6-DB47-682C879AE2E5}"/>
              </a:ext>
            </a:extLst>
          </p:cNvPr>
          <p:cNvSpPr/>
          <p:nvPr/>
        </p:nvSpPr>
        <p:spPr>
          <a:xfrm flipV="1">
            <a:off x="11371384" y="4816688"/>
            <a:ext cx="94827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DB6DE28-65B3-3668-C995-73974E174AE9}"/>
              </a:ext>
            </a:extLst>
          </p:cNvPr>
          <p:cNvCxnSpPr/>
          <p:nvPr/>
        </p:nvCxnSpPr>
        <p:spPr>
          <a:xfrm flipV="1">
            <a:off x="11680613" y="3855298"/>
            <a:ext cx="0" cy="136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862BC608-26FE-7885-9EAA-1CD1180A825B}"/>
              </a:ext>
            </a:extLst>
          </p:cNvPr>
          <p:cNvSpPr/>
          <p:nvPr/>
        </p:nvSpPr>
        <p:spPr>
          <a:xfrm flipV="1">
            <a:off x="11633199" y="5216738"/>
            <a:ext cx="94827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4BC450-E523-5BD0-4A51-D3AE0587E86C}"/>
              </a:ext>
            </a:extLst>
          </p:cNvPr>
          <p:cNvSpPr txBox="1"/>
          <p:nvPr/>
        </p:nvSpPr>
        <p:spPr>
          <a:xfrm>
            <a:off x="4206240" y="6211556"/>
            <a:ext cx="181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Pipeline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57F694-59A9-0F46-B69A-60AC523EED20}"/>
              </a:ext>
            </a:extLst>
          </p:cNvPr>
          <p:cNvSpPr txBox="1"/>
          <p:nvPr/>
        </p:nvSpPr>
        <p:spPr>
          <a:xfrm>
            <a:off x="9736730" y="5728559"/>
            <a:ext cx="22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vertical lines in man-made environment 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7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7017376-4E5B-4C4B-B191-1A1119CC49C4}"/>
              </a:ext>
            </a:extLst>
          </p:cNvPr>
          <p:cNvSpPr txBox="1"/>
          <p:nvPr/>
        </p:nvSpPr>
        <p:spPr>
          <a:xfrm>
            <a:off x="596054" y="969189"/>
            <a:ext cx="10593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1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Vertical Line Detection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Detect vertical lines in an image using EM and Bayesian Inference. Based on “Atlanta World” by Frank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Dellaert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and Grant Schindler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A8E779-FF0A-D8E8-4824-F953EA75E8CB}"/>
              </a:ext>
            </a:extLst>
          </p:cNvPr>
          <p:cNvSpPr txBox="1"/>
          <p:nvPr/>
        </p:nvSpPr>
        <p:spPr>
          <a:xfrm>
            <a:off x="596054" y="338667"/>
            <a:ext cx="5858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GTSFM 3D Reconstruction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街道边的建筑和汽车&#10;&#10;描述已自动生成">
            <a:extLst>
              <a:ext uri="{FF2B5EF4-FFF2-40B4-BE49-F238E27FC236}">
                <a16:creationId xmlns:a16="http://schemas.microsoft.com/office/drawing/2014/main" id="{6A86B184-F1B5-4A63-D41A-4C74B356C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711430"/>
            <a:ext cx="2360086" cy="17700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208625-965A-EA68-02B1-5037C2894C57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2021 Dec. – Now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19D7C2-3298-D69E-AC62-1A275CEE0AE8}"/>
              </a:ext>
            </a:extLst>
          </p:cNvPr>
          <p:cNvSpPr txBox="1"/>
          <p:nvPr/>
        </p:nvSpPr>
        <p:spPr>
          <a:xfrm>
            <a:off x="1907446" y="6044853"/>
            <a:ext cx="323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pixels that belong to a vertical line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092C4CB-9E39-69E0-6EDA-330FBA84492E}"/>
              </a:ext>
            </a:extLst>
          </p:cNvPr>
          <p:cNvSpPr/>
          <p:nvPr/>
        </p:nvSpPr>
        <p:spPr>
          <a:xfrm>
            <a:off x="7954084" y="3461745"/>
            <a:ext cx="77491" cy="774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BCFE0C7-5020-8878-35ED-FB080F6F59AF}"/>
              </a:ext>
            </a:extLst>
          </p:cNvPr>
          <p:cNvSpPr/>
          <p:nvPr/>
        </p:nvSpPr>
        <p:spPr>
          <a:xfrm>
            <a:off x="8393203" y="1707853"/>
            <a:ext cx="77491" cy="774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D8F80D-6E57-713D-90F1-6DCFF92DB89D}"/>
              </a:ext>
            </a:extLst>
          </p:cNvPr>
          <p:cNvSpPr txBox="1"/>
          <p:nvPr/>
        </p:nvSpPr>
        <p:spPr>
          <a:xfrm>
            <a:off x="8544892" y="1553964"/>
            <a:ext cx="180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Point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146CAB6-DFE6-8F06-4368-D1F3AFD429DB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 flipV="1">
            <a:off x="7992830" y="1707853"/>
            <a:ext cx="439119" cy="18313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007756B-D205-E1E9-F4B7-C62592AE08A2}"/>
              </a:ext>
            </a:extLst>
          </p:cNvPr>
          <p:cNvCxnSpPr>
            <a:cxnSpLocks/>
          </p:cNvCxnSpPr>
          <p:nvPr/>
        </p:nvCxnSpPr>
        <p:spPr>
          <a:xfrm flipV="1">
            <a:off x="7992830" y="3258070"/>
            <a:ext cx="611589" cy="226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EC9D76D-77FC-59E4-AC08-E349916185F6}"/>
              </a:ext>
            </a:extLst>
          </p:cNvPr>
          <p:cNvSpPr txBox="1"/>
          <p:nvPr/>
        </p:nvSpPr>
        <p:spPr>
          <a:xfrm>
            <a:off x="8431948" y="3319514"/>
            <a:ext cx="134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 Gradient Orientation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D411145-D1CF-20CE-579E-6B93BDEBFE3C}"/>
              </a:ext>
            </a:extLst>
          </p:cNvPr>
          <p:cNvSpPr txBox="1"/>
          <p:nvPr/>
        </p:nvSpPr>
        <p:spPr>
          <a:xfrm>
            <a:off x="7461077" y="3443183"/>
            <a:ext cx="57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18EDA0AE-E1C9-1DF6-ABDC-7BE4F6F73604}"/>
              </a:ext>
            </a:extLst>
          </p:cNvPr>
          <p:cNvSpPr/>
          <p:nvPr/>
        </p:nvSpPr>
        <p:spPr>
          <a:xfrm>
            <a:off x="7720292" y="3184432"/>
            <a:ext cx="545073" cy="554626"/>
          </a:xfrm>
          <a:prstGeom prst="arc">
            <a:avLst>
              <a:gd name="adj1" fmla="val 17162431"/>
              <a:gd name="adj2" fmla="val 20489837"/>
            </a:avLst>
          </a:prstGeom>
          <a:noFill/>
          <a:ln w="19050">
            <a:solidFill>
              <a:schemeClr val="tx1"/>
            </a:solidFill>
            <a:headEnd type="triangl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111D97D-2D7A-B0E6-C4E8-76D3B196E992}"/>
              </a:ext>
            </a:extLst>
          </p:cNvPr>
          <p:cNvSpPr txBox="1"/>
          <p:nvPr/>
        </p:nvSpPr>
        <p:spPr>
          <a:xfrm>
            <a:off x="8156877" y="2698031"/>
            <a:ext cx="3353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 between gradient orientation and the line connecting pixel and vanishing point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BB5EAE-5CDA-DAD0-B8D5-0602AC1ACB3C}"/>
              </a:ext>
            </a:extLst>
          </p:cNvPr>
          <p:cNvSpPr txBox="1"/>
          <p:nvPr/>
        </p:nvSpPr>
        <p:spPr>
          <a:xfrm>
            <a:off x="7123822" y="3916879"/>
            <a:ext cx="45212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bigger the gradient magnitude is, the pixel is more likely to be on a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smaller the angle is, the pixel is more likely to be on a vertical line</a:t>
            </a:r>
          </a:p>
          <a:p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get vanishing point of vertical lines?</a:t>
            </a:r>
          </a:p>
        </p:txBody>
      </p:sp>
      <p:pic>
        <p:nvPicPr>
          <p:cNvPr id="30" name="图片 29" descr="图片包含 图表&#10;&#10;描述已自动生成">
            <a:extLst>
              <a:ext uri="{FF2B5EF4-FFF2-40B4-BE49-F238E27FC236}">
                <a16:creationId xmlns:a16="http://schemas.microsoft.com/office/drawing/2014/main" id="{0C2C0B62-C884-6AB4-E34C-49C3689BE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87" y="1711430"/>
            <a:ext cx="2360087" cy="1770065"/>
          </a:xfrm>
          <a:prstGeom prst="rect">
            <a:avLst/>
          </a:prstGeom>
        </p:spPr>
      </p:pic>
      <p:pic>
        <p:nvPicPr>
          <p:cNvPr id="32" name="图片 31" descr="图片包含 图表&#10;&#10;描述已自动生成">
            <a:extLst>
              <a:ext uri="{FF2B5EF4-FFF2-40B4-BE49-F238E27FC236}">
                <a16:creationId xmlns:a16="http://schemas.microsoft.com/office/drawing/2014/main" id="{2903445B-FA85-CB99-1838-C0A8ABD28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3642860"/>
            <a:ext cx="2360086" cy="1770065"/>
          </a:xfrm>
          <a:prstGeom prst="rect">
            <a:avLst/>
          </a:prstGeom>
        </p:spPr>
      </p:pic>
      <p:pic>
        <p:nvPicPr>
          <p:cNvPr id="36" name="图片 35" descr="图表&#10;&#10;描述已自动生成">
            <a:extLst>
              <a:ext uri="{FF2B5EF4-FFF2-40B4-BE49-F238E27FC236}">
                <a16:creationId xmlns:a16="http://schemas.microsoft.com/office/drawing/2014/main" id="{CD28049A-B0E1-BF2A-12E1-71B4CC68F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87" y="3638959"/>
            <a:ext cx="2360086" cy="177006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A0E968E7-4F0B-BDB9-37FB-D94631F5F99B}"/>
              </a:ext>
            </a:extLst>
          </p:cNvPr>
          <p:cNvSpPr txBox="1"/>
          <p:nvPr/>
        </p:nvSpPr>
        <p:spPr>
          <a:xfrm>
            <a:off x="7123822" y="5360573"/>
            <a:ext cx="4521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estimation of Camera Extrinsic and Intrinsic parameters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8B7BEA4-B331-8359-1753-28C5723A2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0120" y="5728736"/>
            <a:ext cx="1874908" cy="5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7017376-4E5B-4C4B-B191-1A1119CC49C4}"/>
              </a:ext>
            </a:extLst>
          </p:cNvPr>
          <p:cNvSpPr txBox="1"/>
          <p:nvPr/>
        </p:nvSpPr>
        <p:spPr>
          <a:xfrm>
            <a:off x="596054" y="969189"/>
            <a:ext cx="10593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1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Vertical Line Detection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Detect vertical lines in an image using EM and Bayesian Inference. Based on “Atlanta World” by Frank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Dellaert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and Grant Schindler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A8E779-FF0A-D8E8-4824-F953EA75E8CB}"/>
              </a:ext>
            </a:extLst>
          </p:cNvPr>
          <p:cNvSpPr txBox="1"/>
          <p:nvPr/>
        </p:nvSpPr>
        <p:spPr>
          <a:xfrm>
            <a:off x="596054" y="338667"/>
            <a:ext cx="5858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GTSFM 3D Reconstruction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图片包含 图表&#10;&#10;描述已自动生成">
            <a:extLst>
              <a:ext uri="{FF2B5EF4-FFF2-40B4-BE49-F238E27FC236}">
                <a16:creationId xmlns:a16="http://schemas.microsoft.com/office/drawing/2014/main" id="{051B755A-FD53-875D-2222-98D08294B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87" y="1711429"/>
            <a:ext cx="2360087" cy="1770065"/>
          </a:xfrm>
          <a:prstGeom prst="rect">
            <a:avLst/>
          </a:prstGeom>
        </p:spPr>
      </p:pic>
      <p:pic>
        <p:nvPicPr>
          <p:cNvPr id="5" name="图片 4" descr="街道边的建筑和汽车&#10;&#10;描述已自动生成">
            <a:extLst>
              <a:ext uri="{FF2B5EF4-FFF2-40B4-BE49-F238E27FC236}">
                <a16:creationId xmlns:a16="http://schemas.microsoft.com/office/drawing/2014/main" id="{6A86B184-F1B5-4A63-D41A-4C74B356C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711430"/>
            <a:ext cx="2360086" cy="17700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208625-965A-EA68-02B1-5037C2894C57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2021 Dec. – Now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19D7C2-3298-D69E-AC62-1A275CEE0AE8}"/>
              </a:ext>
            </a:extLst>
          </p:cNvPr>
          <p:cNvSpPr txBox="1"/>
          <p:nvPr/>
        </p:nvSpPr>
        <p:spPr>
          <a:xfrm>
            <a:off x="1907446" y="6044853"/>
            <a:ext cx="323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pixels that belong to a vertical line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A4C0CF-CAF7-93C9-2307-0469896F8595}"/>
              </a:ext>
            </a:extLst>
          </p:cNvPr>
          <p:cNvSpPr txBox="1"/>
          <p:nvPr/>
        </p:nvSpPr>
        <p:spPr>
          <a:xfrm>
            <a:off x="8208020" y="2044947"/>
            <a:ext cx="31800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Camera Extrinsic (rotation Euler angles)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vertical vanishing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posterior of the camera extrinsic parameters in condition of the image gradient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camera extrinsic parameter to calculate the likelihood of each pixel belongs to a vertical line/a random line/no line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64385F-14E5-9045-FB02-04FA1DAAC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126" y="4523464"/>
            <a:ext cx="4153393" cy="584774"/>
          </a:xfrm>
          <a:prstGeom prst="rect">
            <a:avLst/>
          </a:prstGeom>
        </p:spPr>
      </p:pic>
      <p:pic>
        <p:nvPicPr>
          <p:cNvPr id="8" name="图片 7" descr="图片包含 图表&#10;&#10;描述已自动生成">
            <a:extLst>
              <a:ext uri="{FF2B5EF4-FFF2-40B4-BE49-F238E27FC236}">
                <a16:creationId xmlns:a16="http://schemas.microsoft.com/office/drawing/2014/main" id="{AB857F2B-B3F8-9E4D-8164-37527B4EB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3642860"/>
            <a:ext cx="2360086" cy="1770065"/>
          </a:xfrm>
          <a:prstGeom prst="rect">
            <a:avLst/>
          </a:prstGeom>
        </p:spPr>
      </p:pic>
      <p:pic>
        <p:nvPicPr>
          <p:cNvPr id="12" name="图片 11" descr="图表&#10;&#10;描述已自动生成">
            <a:extLst>
              <a:ext uri="{FF2B5EF4-FFF2-40B4-BE49-F238E27FC236}">
                <a16:creationId xmlns:a16="http://schemas.microsoft.com/office/drawing/2014/main" id="{E7A0590E-C1E1-EFC9-3BB1-19C79EE39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87" y="3638959"/>
            <a:ext cx="2360086" cy="17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62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71B43B-1D92-472E-FBEB-2A65F487A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5" y="2430698"/>
            <a:ext cx="10515676" cy="301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8E59B5-CF3B-BC70-75DF-1E8D7F2038A5}"/>
              </a:ext>
            </a:extLst>
          </p:cNvPr>
          <p:cNvSpPr txBox="1"/>
          <p:nvPr/>
        </p:nvSpPr>
        <p:spPr>
          <a:xfrm>
            <a:off x="518888" y="877276"/>
            <a:ext cx="10593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1">
              <a:buFont typeface="Wingdings" panose="05000000000000000000" pitchFamily="2" charset="2"/>
              <a:buChar char=""/>
            </a:pPr>
            <a:r>
              <a:rPr lang="en-US" altLang="zh-CN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 Band Descriptor of vertical line </a:t>
            </a:r>
            <a:r>
              <a:rPr lang="en-US" altLang="zh-CN" sz="16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LBD</a:t>
            </a:r>
            <a:endParaRPr lang="en-US" altLang="zh-CN" sz="16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latinLnBrk="1">
              <a:buFont typeface="Wingdings" panose="05000000000000000000" pitchFamily="2" charset="2"/>
              <a:buChar char=""/>
            </a:pP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Appearance Similarity matching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CA397F-D541-DE39-F490-184698ACF3E3}"/>
              </a:ext>
            </a:extLst>
          </p:cNvPr>
          <p:cNvSpPr txBox="1"/>
          <p:nvPr/>
        </p:nvSpPr>
        <p:spPr>
          <a:xfrm>
            <a:off x="596054" y="338667"/>
            <a:ext cx="5858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GTSFM 3D Reconstruction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DEE37F-BFD8-74C5-424A-7D7485549599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2021 Dec. – Now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7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7017376-4E5B-4C4B-B191-1A1119CC49C4}"/>
              </a:ext>
            </a:extLst>
          </p:cNvPr>
          <p:cNvSpPr txBox="1"/>
          <p:nvPr/>
        </p:nvSpPr>
        <p:spPr>
          <a:xfrm>
            <a:off x="596054" y="969189"/>
            <a:ext cx="1053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1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2D Localization and Mapping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16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A8E779-FF0A-D8E8-4824-F953EA75E8CB}"/>
              </a:ext>
            </a:extLst>
          </p:cNvPr>
          <p:cNvSpPr txBox="1"/>
          <p:nvPr/>
        </p:nvSpPr>
        <p:spPr>
          <a:xfrm>
            <a:off x="596054" y="338667"/>
            <a:ext cx="5858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GTSFM 3D Reconstruction 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图表, 散点图&#10;&#10;描述已自动生成">
            <a:extLst>
              <a:ext uri="{FF2B5EF4-FFF2-40B4-BE49-F238E27FC236}">
                <a16:creationId xmlns:a16="http://schemas.microsoft.com/office/drawing/2014/main" id="{F4A542D6-FE09-D75A-0CD9-0305D0301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4" y="1225736"/>
            <a:ext cx="4067727" cy="27118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A1410E-88E5-284B-B3D3-7C969C7A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524" y="1589277"/>
            <a:ext cx="4275380" cy="14130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4DDEAC-C921-D441-8E1F-E32940040620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2021 Dec. – Now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93F7E0-57AC-A882-67CE-93BF75A9F2CA}"/>
              </a:ext>
            </a:extLst>
          </p:cNvPr>
          <p:cNvSpPr txBox="1"/>
          <p:nvPr/>
        </p:nvSpPr>
        <p:spPr>
          <a:xfrm>
            <a:off x="1125170" y="3973658"/>
            <a:ext cx="340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Arrow is camera, red dot is landmark, ‘+” is the estimated landmark position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2C830E-98D9-F401-A630-665A9E077FAC}"/>
              </a:ext>
            </a:extLst>
          </p:cNvPr>
          <p:cNvSpPr txBox="1"/>
          <p:nvPr/>
        </p:nvSpPr>
        <p:spPr>
          <a:xfrm>
            <a:off x="7595721" y="3097733"/>
            <a:ext cx="340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 new class “Trifocal_Tensor_1D” to the C++ Sensor Fusion Library GTSAM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D6C35C-94BD-0E75-5528-6DC628A86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537" y="3855675"/>
            <a:ext cx="3532866" cy="25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D32FB9-774A-4C80-9115-A61F11F2EE94}"/>
              </a:ext>
            </a:extLst>
          </p:cNvPr>
          <p:cNvSpPr txBox="1"/>
          <p:nvPr/>
        </p:nvSpPr>
        <p:spPr>
          <a:xfrm>
            <a:off x="1029547" y="1527796"/>
            <a:ext cx="7552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Robot Maze Solving: 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Including image recognition using KNN and K-Means, laser lidar localization, and robot motion control </a:t>
            </a:r>
            <a:endParaRPr lang="zh-CN" altLang="en-US" dirty="0"/>
          </a:p>
        </p:txBody>
      </p:sp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B2FED316-03C4-435F-BBB5-22091D4ED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1" r="9111" b="-1344"/>
          <a:stretch/>
        </p:blipFill>
        <p:spPr>
          <a:xfrm>
            <a:off x="1110827" y="4215063"/>
            <a:ext cx="3569547" cy="20426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071700-3AF0-4F30-9DDC-786EE313F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1" r="9111"/>
          <a:stretch/>
        </p:blipFill>
        <p:spPr>
          <a:xfrm>
            <a:off x="1110827" y="2199508"/>
            <a:ext cx="3569547" cy="20155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343B269-94D8-4477-99D6-4EAD18C1BCE3}"/>
              </a:ext>
            </a:extLst>
          </p:cNvPr>
          <p:cNvSpPr txBox="1"/>
          <p:nvPr/>
        </p:nvSpPr>
        <p:spPr>
          <a:xfrm>
            <a:off x="1192107" y="6257694"/>
            <a:ext cx="340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data sent to a computer by the robot, where the image is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recoginized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45BA44-DE1F-4D35-8149-69D77D0C6321}"/>
              </a:ext>
            </a:extLst>
          </p:cNvPr>
          <p:cNvSpPr txBox="1"/>
          <p:nvPr/>
        </p:nvSpPr>
        <p:spPr>
          <a:xfrm>
            <a:off x="7846908" y="5593994"/>
            <a:ext cx="340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in the maze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房间的摆设布局&#10;&#10;中度可信度描述已自动生成">
            <a:extLst>
              <a:ext uri="{FF2B5EF4-FFF2-40B4-BE49-F238E27FC236}">
                <a16:creationId xmlns:a16="http://schemas.microsoft.com/office/drawing/2014/main" id="{44C7E277-B22F-4C19-FC43-7C2D916E2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80" y="2406227"/>
            <a:ext cx="5410200" cy="304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067DA3-24FF-5677-D6CE-FECD3EFE1F23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2021 Aug. – 2021 Dec.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66B5EA-590D-1C49-1996-7C1ABA6383E7}"/>
              </a:ext>
            </a:extLst>
          </p:cNvPr>
          <p:cNvSpPr txBox="1"/>
          <p:nvPr/>
        </p:nvSpPr>
        <p:spPr>
          <a:xfrm>
            <a:off x="596054" y="338667"/>
            <a:ext cx="585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Projects on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Turtlebot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29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B61B18-CAA8-4AA4-8104-8BA96B86601D}"/>
              </a:ext>
            </a:extLst>
          </p:cNvPr>
          <p:cNvSpPr txBox="1"/>
          <p:nvPr/>
        </p:nvSpPr>
        <p:spPr>
          <a:xfrm>
            <a:off x="704426" y="1245148"/>
            <a:ext cx="1089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Image Recovery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Used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Matlab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function of Wiener Filter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to recover an image.</a:t>
            </a:r>
            <a:endParaRPr lang="zh-CN" altLang="zh-C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A566A4-C6F2-4C33-B450-DDEC6402D474}"/>
              </a:ext>
            </a:extLst>
          </p:cNvPr>
          <p:cNvSpPr txBox="1"/>
          <p:nvPr/>
        </p:nvSpPr>
        <p:spPr>
          <a:xfrm>
            <a:off x="704426" y="4088838"/>
            <a:ext cx="2929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that has a Gaussian Noise of length 30 and rotation angle 11 degree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4BD263-7249-FF8F-8C88-9C91D90DCFA3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2019 Aug. – 2020 Jan.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074668-2DFE-08EE-5A51-760BA7EDA566}"/>
              </a:ext>
            </a:extLst>
          </p:cNvPr>
          <p:cNvSpPr txBox="1"/>
          <p:nvPr/>
        </p:nvSpPr>
        <p:spPr>
          <a:xfrm>
            <a:off x="596054" y="338667"/>
            <a:ext cx="585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Projects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C2846C5-EB85-F3D6-0EC0-5A49A58A3C7B}"/>
              </a:ext>
            </a:extLst>
          </p:cNvPr>
          <p:cNvSpPr txBox="1"/>
          <p:nvPr/>
        </p:nvSpPr>
        <p:spPr>
          <a:xfrm>
            <a:off x="3978877" y="4196559"/>
            <a:ext cx="2651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after Wiener Filtering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DC0F2F-3E52-BC5C-CAFB-3D1AA76DD144}"/>
              </a:ext>
            </a:extLst>
          </p:cNvPr>
          <p:cNvSpPr txBox="1"/>
          <p:nvPr/>
        </p:nvSpPr>
        <p:spPr>
          <a:xfrm>
            <a:off x="6874641" y="4196558"/>
            <a:ext cx="2651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after Average Filtering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A7CACF-34C7-0337-32EA-11F34596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48" y="2002323"/>
            <a:ext cx="1860569" cy="18605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BEBDC1-7969-9829-544F-C42C85C6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820" y="2002323"/>
            <a:ext cx="1860568" cy="18605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16EFF3-E547-40E4-7733-412C19038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491" y="2002323"/>
            <a:ext cx="1860568" cy="18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5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B61B18-CAA8-4AA4-8104-8BA96B86601D}"/>
              </a:ext>
            </a:extLst>
          </p:cNvPr>
          <p:cNvSpPr txBox="1"/>
          <p:nvPr/>
        </p:nvSpPr>
        <p:spPr>
          <a:xfrm>
            <a:off x="887307" y="1456266"/>
            <a:ext cx="1089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Canny Edge Detection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Using OpenCV to implement Canny Edge Detection with C++. Writing pixelwise implementation of Sobel filter, Non-Maximum Suppression and Double Threshold.</a:t>
            </a:r>
            <a:endParaRPr lang="zh-CN" altLang="zh-C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4BD263-7249-FF8F-8C88-9C91D90DCFA3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2020 Aug. – 2021 Jan.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074668-2DFE-08EE-5A51-760BA7EDA566}"/>
              </a:ext>
            </a:extLst>
          </p:cNvPr>
          <p:cNvSpPr txBox="1"/>
          <p:nvPr/>
        </p:nvSpPr>
        <p:spPr>
          <a:xfrm>
            <a:off x="596054" y="338667"/>
            <a:ext cx="585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Projects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327933-19A4-A1F6-43EB-31C1903E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27" y="2400918"/>
            <a:ext cx="2529840" cy="25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C74403-9BF0-521B-305F-150872D53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147" y="2400918"/>
            <a:ext cx="2529840" cy="25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4E739F-9B3E-BEC7-8938-8DB0A9C37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067" y="2400918"/>
            <a:ext cx="2529840" cy="252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328683-53FE-3060-7722-814280A06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987" y="2400918"/>
            <a:ext cx="2529840" cy="252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C48BC7A-98BC-6158-F586-D02EA4408ACF}"/>
              </a:ext>
            </a:extLst>
          </p:cNvPr>
          <p:cNvSpPr txBox="1"/>
          <p:nvPr/>
        </p:nvSpPr>
        <p:spPr>
          <a:xfrm>
            <a:off x="887307" y="5021450"/>
            <a:ext cx="1800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 after Gaussian filter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86D187D-F4E3-C60E-4713-D9B0CCACB4B6}"/>
              </a:ext>
            </a:extLst>
          </p:cNvPr>
          <p:cNvSpPr txBox="1"/>
          <p:nvPr/>
        </p:nvSpPr>
        <p:spPr>
          <a:xfrm>
            <a:off x="3781931" y="5021450"/>
            <a:ext cx="1800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Magnitude after Sobel filter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149675A-B2E7-94BA-9A1F-837E4C8B2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27" y="2400918"/>
            <a:ext cx="2529840" cy="252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27AD6F5-814E-2A81-5309-6425D2541508}"/>
              </a:ext>
            </a:extLst>
          </p:cNvPr>
          <p:cNvSpPr txBox="1"/>
          <p:nvPr/>
        </p:nvSpPr>
        <p:spPr>
          <a:xfrm>
            <a:off x="6454987" y="5021450"/>
            <a:ext cx="23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Non-Maximum Suppression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929D59-565C-3E37-1050-A11F9C513896}"/>
              </a:ext>
            </a:extLst>
          </p:cNvPr>
          <p:cNvSpPr txBox="1"/>
          <p:nvPr/>
        </p:nvSpPr>
        <p:spPr>
          <a:xfrm>
            <a:off x="9675821" y="5011509"/>
            <a:ext cx="1632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Threshold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3BF1F7-6F31-9237-FD3C-D8467EF241B5}"/>
              </a:ext>
            </a:extLst>
          </p:cNvPr>
          <p:cNvSpPr txBox="1"/>
          <p:nvPr/>
        </p:nvSpPr>
        <p:spPr>
          <a:xfrm>
            <a:off x="887307" y="5792680"/>
            <a:ext cx="1089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Can be used for Contrast Detection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AutoFocus</a:t>
            </a:r>
            <a:endParaRPr lang="zh-CN" altLang="zh-C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593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B61B18-CAA8-4AA4-8104-8BA96B86601D}"/>
              </a:ext>
            </a:extLst>
          </p:cNvPr>
          <p:cNvSpPr txBox="1"/>
          <p:nvPr/>
        </p:nvSpPr>
        <p:spPr>
          <a:xfrm>
            <a:off x="887307" y="1456266"/>
            <a:ext cx="1089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Harris</a:t>
            </a: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Corner Detection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Using OpenCV to implement Harris Corner Detection with C++. Writing pixelwise implementation of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Corner Response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Non-Maximum Suppression.</a:t>
            </a:r>
            <a:endParaRPr lang="zh-CN" altLang="zh-C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074668-2DFE-08EE-5A51-760BA7EDA566}"/>
              </a:ext>
            </a:extLst>
          </p:cNvPr>
          <p:cNvSpPr txBox="1"/>
          <p:nvPr/>
        </p:nvSpPr>
        <p:spPr>
          <a:xfrm>
            <a:off x="596054" y="338667"/>
            <a:ext cx="585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Projects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48BC7A-98BC-6158-F586-D02EA4408ACF}"/>
              </a:ext>
            </a:extLst>
          </p:cNvPr>
          <p:cNvSpPr txBox="1"/>
          <p:nvPr/>
        </p:nvSpPr>
        <p:spPr>
          <a:xfrm>
            <a:off x="1929540" y="5783384"/>
            <a:ext cx="213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 and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Response R image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7AD6F5-814E-2A81-5309-6425D2541508}"/>
              </a:ext>
            </a:extLst>
          </p:cNvPr>
          <p:cNvSpPr txBox="1"/>
          <p:nvPr/>
        </p:nvSpPr>
        <p:spPr>
          <a:xfrm>
            <a:off x="8131446" y="5783384"/>
            <a:ext cx="2572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Non-Maximum Suppression and Result of Corner Detection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图片包含 室内, 不同, 照片, 桌子&#10;&#10;描述已自动生成">
            <a:extLst>
              <a:ext uri="{FF2B5EF4-FFF2-40B4-BE49-F238E27FC236}">
                <a16:creationId xmlns:a16="http://schemas.microsoft.com/office/drawing/2014/main" id="{7513B49C-5CA8-AD86-B836-1A072E5DD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30" y="2111159"/>
            <a:ext cx="2714706" cy="1757723"/>
          </a:xfrm>
          <a:prstGeom prst="rect">
            <a:avLst/>
          </a:prstGeom>
        </p:spPr>
      </p:pic>
      <p:pic>
        <p:nvPicPr>
          <p:cNvPr id="1026" name="图片 1">
            <a:extLst>
              <a:ext uri="{FF2B5EF4-FFF2-40B4-BE49-F238E27FC236}">
                <a16:creationId xmlns:a16="http://schemas.microsoft.com/office/drawing/2014/main" id="{4CF68178-035C-5A12-AA1F-C48AE2E0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730" y="3868882"/>
            <a:ext cx="2714706" cy="175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95EA1D78-CB55-3CAD-E0B2-ACDBD088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05" y="2105171"/>
            <a:ext cx="2714707" cy="175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1">
            <a:extLst>
              <a:ext uri="{FF2B5EF4-FFF2-40B4-BE49-F238E27FC236}">
                <a16:creationId xmlns:a16="http://schemas.microsoft.com/office/drawing/2014/main" id="{DB174A3E-DF71-7151-5729-EE2AA2E5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04" y="3833649"/>
            <a:ext cx="2714706" cy="17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1">
            <a:extLst>
              <a:ext uri="{FF2B5EF4-FFF2-40B4-BE49-F238E27FC236}">
                <a16:creationId xmlns:a16="http://schemas.microsoft.com/office/drawing/2014/main" id="{DAE7848A-10EC-7CF9-61AA-373A92C6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67" y="2105171"/>
            <a:ext cx="2714706" cy="176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1">
            <a:extLst>
              <a:ext uri="{FF2B5EF4-FFF2-40B4-BE49-F238E27FC236}">
                <a16:creationId xmlns:a16="http://schemas.microsoft.com/office/drawing/2014/main" id="{19E201BB-B922-BEC1-F3BC-4C83F6084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67" y="3862263"/>
            <a:ext cx="2721026" cy="175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F88BD0-42B7-8D60-4371-DA37F93ABE40}"/>
              </a:ext>
            </a:extLst>
          </p:cNvPr>
          <p:cNvSpPr txBox="1"/>
          <p:nvPr/>
        </p:nvSpPr>
        <p:spPr>
          <a:xfrm>
            <a:off x="5095349" y="5783384"/>
            <a:ext cx="213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and corners in the image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D000CA-54EC-3260-201E-F2DD881FEB7D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2020 Aug. – 2021 Jan.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153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B61B18-CAA8-4AA4-8104-8BA96B86601D}"/>
              </a:ext>
            </a:extLst>
          </p:cNvPr>
          <p:cNvSpPr txBox="1"/>
          <p:nvPr/>
        </p:nvSpPr>
        <p:spPr>
          <a:xfrm>
            <a:off x="596054" y="875816"/>
            <a:ext cx="1089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Image Stitching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Using OpenCV to implement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Image Stitching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with C++.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Using Feature Detector of OpenCV, Feature Descriptor, and Matcher to detect and match the key-points. Then calculate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homography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transform according to the key-point correspondence. </a:t>
            </a:r>
            <a:endParaRPr lang="zh-CN" altLang="zh-C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074668-2DFE-08EE-5A51-760BA7EDA566}"/>
              </a:ext>
            </a:extLst>
          </p:cNvPr>
          <p:cNvSpPr txBox="1"/>
          <p:nvPr/>
        </p:nvSpPr>
        <p:spPr>
          <a:xfrm>
            <a:off x="596054" y="338667"/>
            <a:ext cx="585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Projects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48BC7A-98BC-6158-F586-D02EA4408ACF}"/>
              </a:ext>
            </a:extLst>
          </p:cNvPr>
          <p:cNvSpPr txBox="1"/>
          <p:nvPr/>
        </p:nvSpPr>
        <p:spPr>
          <a:xfrm>
            <a:off x="1461985" y="3678858"/>
            <a:ext cx="314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 Detection of two images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7AD6F5-814E-2A81-5309-6425D2541508}"/>
              </a:ext>
            </a:extLst>
          </p:cNvPr>
          <p:cNvSpPr txBox="1"/>
          <p:nvPr/>
        </p:nvSpPr>
        <p:spPr>
          <a:xfrm>
            <a:off x="1907409" y="5982184"/>
            <a:ext cx="234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Key Point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929D59-565C-3E37-1050-A11F9C513896}"/>
              </a:ext>
            </a:extLst>
          </p:cNvPr>
          <p:cNvSpPr txBox="1"/>
          <p:nvPr/>
        </p:nvSpPr>
        <p:spPr>
          <a:xfrm>
            <a:off x="7871214" y="5982184"/>
            <a:ext cx="1632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Stitch two images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F1468CCB-ED14-FA6D-6722-7086CAD11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4" y="1816830"/>
            <a:ext cx="2396865" cy="17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01B139A0-2590-BE4D-EF4F-88100990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87" y="1816829"/>
            <a:ext cx="2382435" cy="178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图片 1">
            <a:extLst>
              <a:ext uri="{FF2B5EF4-FFF2-40B4-BE49-F238E27FC236}">
                <a16:creationId xmlns:a16="http://schemas.microsoft.com/office/drawing/2014/main" id="{08D366B3-8144-4BDE-43D9-092BDB3EA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4" y="4065040"/>
            <a:ext cx="4913158" cy="183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图片 1">
            <a:extLst>
              <a:ext uri="{FF2B5EF4-FFF2-40B4-BE49-F238E27FC236}">
                <a16:creationId xmlns:a16="http://schemas.microsoft.com/office/drawing/2014/main" id="{27C81CFF-0E1A-306C-620B-750A85A4B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04" y="1814660"/>
            <a:ext cx="4770430" cy="17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1">
            <a:extLst>
              <a:ext uri="{FF2B5EF4-FFF2-40B4-BE49-F238E27FC236}">
                <a16:creationId xmlns:a16="http://schemas.microsoft.com/office/drawing/2014/main" id="{4FE2D968-EED1-835D-1A85-39C2E9712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65040"/>
            <a:ext cx="4913158" cy="183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3E8E19-89C7-1F59-111B-5FA20772324A}"/>
              </a:ext>
            </a:extLst>
          </p:cNvPr>
          <p:cNvSpPr txBox="1"/>
          <p:nvPr/>
        </p:nvSpPr>
        <p:spPr>
          <a:xfrm>
            <a:off x="7383476" y="3678623"/>
            <a:ext cx="2608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Affine Transformation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FE64AA-6E6A-EE56-D4F3-4290E248CF2A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2020 Aug. – 2021 Jan.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4A36F2-A38B-AF4F-1269-2BA94580DCAD}"/>
              </a:ext>
            </a:extLst>
          </p:cNvPr>
          <p:cNvSpPr txBox="1"/>
          <p:nvPr/>
        </p:nvSpPr>
        <p:spPr>
          <a:xfrm>
            <a:off x="503064" y="6421572"/>
            <a:ext cx="1089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Can be used for taking panoramas</a:t>
            </a:r>
            <a:endParaRPr lang="zh-CN" altLang="zh-C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50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7074668-2DFE-08EE-5A51-760BA7EDA566}"/>
              </a:ext>
            </a:extLst>
          </p:cNvPr>
          <p:cNvSpPr txBox="1"/>
          <p:nvPr/>
        </p:nvSpPr>
        <p:spPr>
          <a:xfrm>
            <a:off x="596054" y="338667"/>
            <a:ext cx="585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Projects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FE64AA-6E6A-EE56-D4F3-4290E248CF2A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2020 Aug. – 2021 Jan.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4A36F2-A38B-AF4F-1269-2BA94580DCAD}"/>
              </a:ext>
            </a:extLst>
          </p:cNvPr>
          <p:cNvSpPr txBox="1"/>
          <p:nvPr/>
        </p:nvSpPr>
        <p:spPr>
          <a:xfrm>
            <a:off x="503064" y="6421572"/>
            <a:ext cx="1089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Can be used for taking panoramas</a:t>
            </a:r>
            <a:endParaRPr lang="zh-CN" altLang="zh-C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60014FA2-299B-093D-AA57-AFAD8C439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8" y="1884633"/>
            <a:ext cx="10379143" cy="308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EABC1D-B03F-AFB0-8764-5507DCDBF01D}"/>
              </a:ext>
            </a:extLst>
          </p:cNvPr>
          <p:cNvSpPr txBox="1"/>
          <p:nvPr/>
        </p:nvSpPr>
        <p:spPr>
          <a:xfrm>
            <a:off x="596054" y="875816"/>
            <a:ext cx="10891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Image Stitching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Using OpenCV to implement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Image Stitching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with C++.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Using Feature Detector of OpenCV, Feature Descriptor, and Matcher to detect and match the key-points. Then calculate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homography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 transform according to the key-point correspondence. </a:t>
            </a:r>
            <a:endParaRPr lang="zh-CN" altLang="zh-C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6A87B8-9E7F-9CC5-FB68-EEDC287DBC9C}"/>
              </a:ext>
            </a:extLst>
          </p:cNvPr>
          <p:cNvSpPr txBox="1"/>
          <p:nvPr/>
        </p:nvSpPr>
        <p:spPr>
          <a:xfrm>
            <a:off x="5606427" y="5205026"/>
            <a:ext cx="117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Result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75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B61B18-CAA8-4AA4-8104-8BA96B86601D}"/>
              </a:ext>
            </a:extLst>
          </p:cNvPr>
          <p:cNvSpPr txBox="1"/>
          <p:nvPr/>
        </p:nvSpPr>
        <p:spPr>
          <a:xfrm>
            <a:off x="704426" y="1245148"/>
            <a:ext cx="1089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Hybrid Image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Used low pass Gaussian filter to hybrid two images.</a:t>
            </a:r>
            <a:endParaRPr lang="zh-CN" altLang="zh-C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A566A4-C6F2-4C33-B450-DDEC6402D474}"/>
              </a:ext>
            </a:extLst>
          </p:cNvPr>
          <p:cNvSpPr txBox="1"/>
          <p:nvPr/>
        </p:nvSpPr>
        <p:spPr>
          <a:xfrm>
            <a:off x="982868" y="5982184"/>
            <a:ext cx="2651485" cy="537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after Low Pass Gaussian Filter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4BD263-7249-FF8F-8C88-9C91D90DCFA3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2021 Aug. – 2021 Dec.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074668-2DFE-08EE-5A51-760BA7EDA566}"/>
              </a:ext>
            </a:extLst>
          </p:cNvPr>
          <p:cNvSpPr txBox="1"/>
          <p:nvPr/>
        </p:nvSpPr>
        <p:spPr>
          <a:xfrm>
            <a:off x="596054" y="338667"/>
            <a:ext cx="585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Projects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 descr="狗张着嘴的照片&#10;&#10;描述已自动生成">
            <a:extLst>
              <a:ext uri="{FF2B5EF4-FFF2-40B4-BE49-F238E27FC236}">
                <a16:creationId xmlns:a16="http://schemas.microsoft.com/office/drawing/2014/main" id="{B6E4FA15-DF0F-E737-5F15-2421F89B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14" y="3925766"/>
            <a:ext cx="2149564" cy="1892664"/>
          </a:xfrm>
          <a:prstGeom prst="rect">
            <a:avLst/>
          </a:prstGeom>
        </p:spPr>
      </p:pic>
      <p:pic>
        <p:nvPicPr>
          <p:cNvPr id="16" name="图片 15" descr="蓝色眼睛的猫&#10;&#10;描述已自动生成">
            <a:extLst>
              <a:ext uri="{FF2B5EF4-FFF2-40B4-BE49-F238E27FC236}">
                <a16:creationId xmlns:a16="http://schemas.microsoft.com/office/drawing/2014/main" id="{FF7D6CF8-7880-5C6C-55F3-5D5FF98C2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96" y="2033101"/>
            <a:ext cx="3905250" cy="3438525"/>
          </a:xfrm>
          <a:prstGeom prst="rect">
            <a:avLst/>
          </a:prstGeom>
        </p:spPr>
      </p:pic>
      <p:pic>
        <p:nvPicPr>
          <p:cNvPr id="18" name="图片 17" descr="蓝色眼睛的猫&#10;&#10;描述已自动生成">
            <a:extLst>
              <a:ext uri="{FF2B5EF4-FFF2-40B4-BE49-F238E27FC236}">
                <a16:creationId xmlns:a16="http://schemas.microsoft.com/office/drawing/2014/main" id="{464C63D6-DAB8-1D2A-675D-A5B3A7210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92" y="2033101"/>
            <a:ext cx="2155536" cy="1892665"/>
          </a:xfrm>
          <a:prstGeom prst="rect">
            <a:avLst/>
          </a:prstGeom>
        </p:spPr>
      </p:pic>
      <p:pic>
        <p:nvPicPr>
          <p:cNvPr id="20" name="图片 19" descr="微笑的狗&#10;&#10;描述已自动生成">
            <a:extLst>
              <a:ext uri="{FF2B5EF4-FFF2-40B4-BE49-F238E27FC236}">
                <a16:creationId xmlns:a16="http://schemas.microsoft.com/office/drawing/2014/main" id="{C9258E45-5147-88D6-22EF-5D2E6CF91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14" y="2033101"/>
            <a:ext cx="2149564" cy="1892665"/>
          </a:xfrm>
          <a:prstGeom prst="rect">
            <a:avLst/>
          </a:prstGeom>
        </p:spPr>
      </p:pic>
      <p:pic>
        <p:nvPicPr>
          <p:cNvPr id="22" name="图片 21" descr="蓝色眼睛的猫&#10;&#10;描述已自动生成">
            <a:extLst>
              <a:ext uri="{FF2B5EF4-FFF2-40B4-BE49-F238E27FC236}">
                <a16:creationId xmlns:a16="http://schemas.microsoft.com/office/drawing/2014/main" id="{4953E38F-A7D1-7197-726A-9CEE2BE4D4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692" y="3902605"/>
            <a:ext cx="2175867" cy="191582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C2846C5-EB85-F3D6-0EC0-5A49A58A3C7B}"/>
              </a:ext>
            </a:extLst>
          </p:cNvPr>
          <p:cNvSpPr txBox="1"/>
          <p:nvPr/>
        </p:nvSpPr>
        <p:spPr>
          <a:xfrm>
            <a:off x="3968119" y="5982184"/>
            <a:ext cx="2651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after High Pass Filter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DC0F2F-3E52-BC5C-CAFB-3D1AA76DD144}"/>
              </a:ext>
            </a:extLst>
          </p:cNvPr>
          <p:cNvSpPr txBox="1"/>
          <p:nvPr/>
        </p:nvSpPr>
        <p:spPr>
          <a:xfrm>
            <a:off x="8653774" y="5982183"/>
            <a:ext cx="2651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Image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1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B61B18-CAA8-4AA4-8104-8BA96B86601D}"/>
              </a:ext>
            </a:extLst>
          </p:cNvPr>
          <p:cNvSpPr txBox="1"/>
          <p:nvPr/>
        </p:nvSpPr>
        <p:spPr>
          <a:xfrm>
            <a:off x="887307" y="1456266"/>
            <a:ext cx="1089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Segmentation by Fully Convolutional Networks 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Used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segmentation_models_pytorch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to segment image with Feature Pyramid Network, with different backbones, VGG-19 and ResNet-50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7E1A34-F82C-E12E-2776-205F8F54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20" y="2174241"/>
            <a:ext cx="5047651" cy="40754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2BBBEE-1146-CB10-0041-66D87A20347A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2021 Aug. – 2021 Dec.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52FDFC-32E8-540A-90B1-65DA878F8006}"/>
              </a:ext>
            </a:extLst>
          </p:cNvPr>
          <p:cNvSpPr txBox="1"/>
          <p:nvPr/>
        </p:nvSpPr>
        <p:spPr>
          <a:xfrm>
            <a:off x="596054" y="338667"/>
            <a:ext cx="585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Projects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75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B61B18-CAA8-4AA4-8104-8BA96B86601D}"/>
              </a:ext>
            </a:extLst>
          </p:cNvPr>
          <p:cNvSpPr txBox="1"/>
          <p:nvPr/>
        </p:nvSpPr>
        <p:spPr>
          <a:xfrm>
            <a:off x="887307" y="1456266"/>
            <a:ext cx="1089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CNN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Used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PyTorch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to make a CNN model, Loss function and optimizer. Trained part of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AlexNet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for image recognition.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C96A35-90FE-4A7D-98FD-B4D2E53DE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5" y="3412527"/>
            <a:ext cx="4116146" cy="24787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D584FA9-A676-4FC9-9281-E8A7EFC0AB12}"/>
              </a:ext>
            </a:extLst>
          </p:cNvPr>
          <p:cNvSpPr txBox="1"/>
          <p:nvPr/>
        </p:nvSpPr>
        <p:spPr>
          <a:xfrm>
            <a:off x="1118577" y="3016507"/>
            <a:ext cx="357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Recognition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A566A4-C6F2-4C33-B450-DDEC6402D474}"/>
              </a:ext>
            </a:extLst>
          </p:cNvPr>
          <p:cNvSpPr txBox="1"/>
          <p:nvPr/>
        </p:nvSpPr>
        <p:spPr>
          <a:xfrm>
            <a:off x="8534374" y="4651919"/>
            <a:ext cx="2818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history and Accuracy history of training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4BD263-7249-FF8F-8C88-9C91D90DCFA3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2021 Aug. – 2021 Dec.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074668-2DFE-08EE-5A51-760BA7EDA566}"/>
              </a:ext>
            </a:extLst>
          </p:cNvPr>
          <p:cNvSpPr txBox="1"/>
          <p:nvPr/>
        </p:nvSpPr>
        <p:spPr>
          <a:xfrm>
            <a:off x="596054" y="338667"/>
            <a:ext cx="585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Projects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A20FC13-C4FF-E0FA-C154-198C273F3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166" y="2868711"/>
            <a:ext cx="2703009" cy="35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8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B61B18-CAA8-4AA4-8104-8BA96B86601D}"/>
              </a:ext>
            </a:extLst>
          </p:cNvPr>
          <p:cNvSpPr txBox="1"/>
          <p:nvPr/>
        </p:nvSpPr>
        <p:spPr>
          <a:xfrm>
            <a:off x="887307" y="1456266"/>
            <a:ext cx="1089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"/>
            </a:pPr>
            <a:r>
              <a:rPr lang="en-US" altLang="zh-CN" sz="1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Visual Odometry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 Used </a:t>
            </a:r>
            <a:r>
              <a:rPr lang="en-US" altLang="zh-CN" sz="16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Numpy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to calculate the projection matrix from 3D to 2D, Fundamental Matrix, and Visual Odometry.</a:t>
            </a:r>
            <a:endParaRPr lang="zh-CN" altLang="zh-CN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584FA9-A676-4FC9-9281-E8A7EFC0AB12}"/>
              </a:ext>
            </a:extLst>
          </p:cNvPr>
          <p:cNvSpPr txBox="1"/>
          <p:nvPr/>
        </p:nvSpPr>
        <p:spPr>
          <a:xfrm>
            <a:off x="4637898" y="3286162"/>
            <a:ext cx="2174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Data Series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A566A4-C6F2-4C33-B450-DDEC6402D474}"/>
              </a:ext>
            </a:extLst>
          </p:cNvPr>
          <p:cNvSpPr txBox="1"/>
          <p:nvPr/>
        </p:nvSpPr>
        <p:spPr>
          <a:xfrm>
            <a:off x="9530712" y="3261512"/>
            <a:ext cx="2312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Camera Poses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公路上有许多车&#10;&#10;描述已自动生成">
            <a:extLst>
              <a:ext uri="{FF2B5EF4-FFF2-40B4-BE49-F238E27FC236}">
                <a16:creationId xmlns:a16="http://schemas.microsoft.com/office/drawing/2014/main" id="{C06B436B-A1A5-407A-809D-1AD984E42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910" y="3799547"/>
            <a:ext cx="4152052" cy="25950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E78207-D41B-41AA-80CA-9F433563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570" y="3593939"/>
            <a:ext cx="2834210" cy="2926854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0547C64-0C26-485E-8823-78F357468CC7}"/>
              </a:ext>
            </a:extLst>
          </p:cNvPr>
          <p:cNvSpPr/>
          <p:nvPr/>
        </p:nvSpPr>
        <p:spPr>
          <a:xfrm>
            <a:off x="7750459" y="4976837"/>
            <a:ext cx="1266614" cy="24045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CE422D-F704-4074-ADAA-700E8F74F29F}"/>
              </a:ext>
            </a:extLst>
          </p:cNvPr>
          <p:cNvSpPr txBox="1"/>
          <p:nvPr/>
        </p:nvSpPr>
        <p:spPr>
          <a:xfrm>
            <a:off x="1021354" y="4776782"/>
            <a:ext cx="217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Odometry: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77FD3E-549F-93D8-5951-7AC41BA472BC}"/>
              </a:ext>
            </a:extLst>
          </p:cNvPr>
          <p:cNvSpPr txBox="1"/>
          <p:nvPr/>
        </p:nvSpPr>
        <p:spPr>
          <a:xfrm>
            <a:off x="9384455" y="337207"/>
            <a:ext cx="318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2021 Aug. – 2021 Dec.</a:t>
            </a:r>
            <a:endParaRPr lang="en-US" altLang="zh-CN" sz="1600" b="1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F7E951-ED6D-73B8-77D1-C2D1284ED2D3}"/>
              </a:ext>
            </a:extLst>
          </p:cNvPr>
          <p:cNvSpPr txBox="1"/>
          <p:nvPr/>
        </p:nvSpPr>
        <p:spPr>
          <a:xfrm>
            <a:off x="596054" y="338667"/>
            <a:ext cx="5858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Projects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21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1025</Words>
  <Application>Microsoft Office PowerPoint</Application>
  <PresentationFormat>宽屏</PresentationFormat>
  <Paragraphs>115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Arial</vt:lpstr>
      <vt:lpstr>Calibri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照东</dc:creator>
  <cp:lastModifiedBy>杨 照东</cp:lastModifiedBy>
  <cp:revision>201</cp:revision>
  <dcterms:created xsi:type="dcterms:W3CDTF">2022-02-11T15:01:19Z</dcterms:created>
  <dcterms:modified xsi:type="dcterms:W3CDTF">2023-01-11T05:41:06Z</dcterms:modified>
</cp:coreProperties>
</file>